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9" r:id="rId2"/>
    <p:sldId id="318" r:id="rId3"/>
    <p:sldId id="328" r:id="rId4"/>
    <p:sldId id="329" r:id="rId5"/>
    <p:sldId id="330" r:id="rId6"/>
    <p:sldId id="322" r:id="rId7"/>
    <p:sldId id="323" r:id="rId8"/>
    <p:sldId id="324" r:id="rId9"/>
    <p:sldId id="325" r:id="rId10"/>
    <p:sldId id="326" r:id="rId11"/>
    <p:sldId id="327" r:id="rId12"/>
    <p:sldId id="3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6276" autoAdjust="0"/>
  </p:normalViewPr>
  <p:slideViewPr>
    <p:cSldViewPr snapToGrid="0">
      <p:cViewPr varScale="1">
        <p:scale>
          <a:sx n="67" d="100"/>
          <a:sy n="67" d="100"/>
        </p:scale>
        <p:origin x="5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25DDB1-CBEC-484C-A29D-D1003C0AD2F7}" type="doc">
      <dgm:prSet loTypeId="urn:microsoft.com/office/officeart/2005/8/layout/vProcess5" loCatId="process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7D42009-68D5-42F8-ACA1-5C046F47EEF5}" type="pres">
      <dgm:prSet presAssocID="{3E25DDB1-CBEC-484C-A29D-D1003C0AD2F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F00AC6-8A8D-4FDC-9D1D-8F4020A9AA32}" type="pres">
      <dgm:prSet presAssocID="{3E25DDB1-CBEC-484C-A29D-D1003C0AD2F7}" presName="dummyMaxCanvas" presStyleCnt="0">
        <dgm:presLayoutVars/>
      </dgm:prSet>
      <dgm:spPr/>
    </dgm:pt>
  </dgm:ptLst>
  <dgm:cxnLst>
    <dgm:cxn modelId="{7920A704-E116-4775-8AAA-0353F80B86AF}" type="presOf" srcId="{3E25DDB1-CBEC-484C-A29D-D1003C0AD2F7}" destId="{47D42009-68D5-42F8-ACA1-5C046F47EEF5}" srcOrd="0" destOrd="0" presId="urn:microsoft.com/office/officeart/2005/8/layout/vProcess5"/>
    <dgm:cxn modelId="{6ADE03D4-F1BD-4220-9693-509F9C727C07}" type="presParOf" srcId="{47D42009-68D5-42F8-ACA1-5C046F47EEF5}" destId="{29F00AC6-8A8D-4FDC-9D1D-8F4020A9AA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25DDB1-CBEC-484C-A29D-D1003C0AD2F7}" type="doc">
      <dgm:prSet loTypeId="urn:microsoft.com/office/officeart/2005/8/layout/vProcess5" loCatId="process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A555553-93CC-43C6-8B38-50F1A89A09B4}">
      <dgm:prSet phldrT="[Text]"/>
      <dgm:spPr/>
      <dgm:t>
        <a:bodyPr/>
        <a:lstStyle/>
        <a:p>
          <a:r>
            <a:rPr lang="en-US" b="1" dirty="0" smtClean="0">
              <a:latin typeface="Garamond" panose="02020404030301010803" pitchFamily="18" charset="0"/>
            </a:rPr>
            <a:t>Demonstrates Initial &amp; Continued Competency of Testing Personnel</a:t>
          </a:r>
          <a:endParaRPr lang="en-US" dirty="0">
            <a:latin typeface="Garamond" panose="02020404030301010803" pitchFamily="18" charset="0"/>
          </a:endParaRPr>
        </a:p>
      </dgm:t>
    </dgm:pt>
    <dgm:pt modelId="{91D5307F-7851-4EFC-A527-0A7F931DE9C7}" type="parTrans" cxnId="{EC1F936F-E7D9-4FB9-A330-3B790FADD4C6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B2A62A48-3E38-45E8-BC56-9F94496E12C4}" type="sibTrans" cxnId="{EC1F936F-E7D9-4FB9-A330-3B790FADD4C6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D7110AE9-F3B3-4A52-9E3A-D66EAC0DFB17}">
      <dgm:prSet phldrT="[Text]"/>
      <dgm:spPr/>
      <dgm:t>
        <a:bodyPr/>
        <a:lstStyle/>
        <a:p>
          <a:r>
            <a:rPr lang="en-US" b="1" dirty="0" smtClean="0">
              <a:latin typeface="Garamond" panose="02020404030301010803" pitchFamily="18" charset="0"/>
            </a:rPr>
            <a:t>Certify &amp; Re-Certify Testing Personnel     </a:t>
          </a:r>
          <a:endParaRPr lang="en-US" dirty="0">
            <a:latin typeface="Garamond" panose="02020404030301010803" pitchFamily="18" charset="0"/>
          </a:endParaRPr>
        </a:p>
      </dgm:t>
    </dgm:pt>
    <dgm:pt modelId="{48874185-3FF2-465E-B85E-5379AF297DB6}" type="parTrans" cxnId="{EA88A301-4729-4F32-BF8A-FC9C6628E219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20DF4DDD-1E5F-4C55-8558-E9D36C50FC24}" type="sibTrans" cxnId="{EA88A301-4729-4F32-BF8A-FC9C6628E219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CBD6AB1-44CE-4BBF-9791-0D428757D2DD}">
      <dgm:prSet phldrT="[Text]"/>
      <dgm:spPr/>
      <dgm:t>
        <a:bodyPr/>
        <a:lstStyle/>
        <a:p>
          <a:r>
            <a:rPr lang="en-US" b="1" dirty="0" smtClean="0">
              <a:latin typeface="Garamond" panose="02020404030301010803" pitchFamily="18" charset="0"/>
            </a:rPr>
            <a:t>Perform Accurate &amp; Reliable Testing Results </a:t>
          </a:r>
          <a:endParaRPr lang="en-US" dirty="0">
            <a:latin typeface="Garamond" panose="02020404030301010803" pitchFamily="18" charset="0"/>
          </a:endParaRPr>
        </a:p>
      </dgm:t>
    </dgm:pt>
    <dgm:pt modelId="{297C91AE-C61B-498D-9876-EFAC3C0B5218}" type="parTrans" cxnId="{5A113074-E048-48B1-BDA6-905CC51604B7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A23B9C4B-E3D6-47F7-AAF8-47D14A5E2E04}" type="sibTrans" cxnId="{5A113074-E048-48B1-BDA6-905CC51604B7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E83D541E-3A0B-4A3B-B3A5-14377E735CCA}">
      <dgm:prSet/>
      <dgm:spPr/>
      <dgm:t>
        <a:bodyPr/>
        <a:lstStyle/>
        <a:p>
          <a:r>
            <a:rPr lang="en-US" b="1" dirty="0" smtClean="0">
              <a:latin typeface="Garamond" panose="02020404030301010803" pitchFamily="18" charset="0"/>
            </a:rPr>
            <a:t>Ensure Accurate &amp; Reliable Diagnosis &amp; Treatment</a:t>
          </a:r>
          <a:endParaRPr lang="en-US" b="1" dirty="0">
            <a:latin typeface="Garamond" panose="02020404030301010803" pitchFamily="18" charset="0"/>
          </a:endParaRPr>
        </a:p>
      </dgm:t>
    </dgm:pt>
    <dgm:pt modelId="{9F4A41C4-D43C-43C0-AF22-E980E7323DDE}" type="parTrans" cxnId="{8E1CA56B-BBAD-4F79-AD8A-39DDD7A7A99F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9DB5FA45-5758-4A2F-9273-8ED78E6F93E9}" type="sibTrans" cxnId="{8E1CA56B-BBAD-4F79-AD8A-39DDD7A7A99F}">
      <dgm:prSet/>
      <dgm:spPr/>
      <dgm:t>
        <a:bodyPr/>
        <a:lstStyle/>
        <a:p>
          <a:endParaRPr lang="en-US">
            <a:latin typeface="Garamond" panose="02020404030301010803" pitchFamily="18" charset="0"/>
          </a:endParaRPr>
        </a:p>
      </dgm:t>
    </dgm:pt>
    <dgm:pt modelId="{47D42009-68D5-42F8-ACA1-5C046F47EEF5}" type="pres">
      <dgm:prSet presAssocID="{3E25DDB1-CBEC-484C-A29D-D1003C0AD2F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F00AC6-8A8D-4FDC-9D1D-8F4020A9AA32}" type="pres">
      <dgm:prSet presAssocID="{3E25DDB1-CBEC-484C-A29D-D1003C0AD2F7}" presName="dummyMaxCanvas" presStyleCnt="0">
        <dgm:presLayoutVars/>
      </dgm:prSet>
      <dgm:spPr/>
    </dgm:pt>
    <dgm:pt modelId="{ADC83B83-BDB7-4B7F-AA36-3BC953FFBA6F}" type="pres">
      <dgm:prSet presAssocID="{3E25DDB1-CBEC-484C-A29D-D1003C0AD2F7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39DF0-D42E-48EF-A437-B32939CE0032}" type="pres">
      <dgm:prSet presAssocID="{3E25DDB1-CBEC-484C-A29D-D1003C0AD2F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A4427C-3508-4A96-88AF-CC98BF30748B}" type="pres">
      <dgm:prSet presAssocID="{3E25DDB1-CBEC-484C-A29D-D1003C0AD2F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56532-9896-4E2D-BD0E-973D2A7612C1}" type="pres">
      <dgm:prSet presAssocID="{3E25DDB1-CBEC-484C-A29D-D1003C0AD2F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F6C16-3AA4-491F-8E8C-E82C8C8C9425}" type="pres">
      <dgm:prSet presAssocID="{3E25DDB1-CBEC-484C-A29D-D1003C0AD2F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2399A-8F64-4EDE-B14D-C49479C8400A}" type="pres">
      <dgm:prSet presAssocID="{3E25DDB1-CBEC-484C-A29D-D1003C0AD2F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F56CE-7870-4A6D-92DC-4043FC4E2935}" type="pres">
      <dgm:prSet presAssocID="{3E25DDB1-CBEC-484C-A29D-D1003C0AD2F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356F3-A4A4-4EA6-8404-05674036FF2F}" type="pres">
      <dgm:prSet presAssocID="{3E25DDB1-CBEC-484C-A29D-D1003C0AD2F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E85A22-64D3-4D6C-B2C2-EAB924C86F44}" type="pres">
      <dgm:prSet presAssocID="{3E25DDB1-CBEC-484C-A29D-D1003C0AD2F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27E58E-B34B-403B-9087-3EFF338758A9}" type="pres">
      <dgm:prSet presAssocID="{3E25DDB1-CBEC-484C-A29D-D1003C0AD2F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9A746A-ED4C-42BA-8DCD-63B0D8B847F1}" type="pres">
      <dgm:prSet presAssocID="{3E25DDB1-CBEC-484C-A29D-D1003C0AD2F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1CA56B-BBAD-4F79-AD8A-39DDD7A7A99F}" srcId="{3E25DDB1-CBEC-484C-A29D-D1003C0AD2F7}" destId="{E83D541E-3A0B-4A3B-B3A5-14377E735CCA}" srcOrd="3" destOrd="0" parTransId="{9F4A41C4-D43C-43C0-AF22-E980E7323DDE}" sibTransId="{9DB5FA45-5758-4A2F-9273-8ED78E6F93E9}"/>
    <dgm:cxn modelId="{5D24FFD4-E74C-4F70-B683-65DA56F0A083}" type="presOf" srcId="{E83D541E-3A0B-4A3B-B3A5-14377E735CCA}" destId="{FE9A746A-ED4C-42BA-8DCD-63B0D8B847F1}" srcOrd="1" destOrd="0" presId="urn:microsoft.com/office/officeart/2005/8/layout/vProcess5"/>
    <dgm:cxn modelId="{89C850A4-BFDF-4488-8E84-27E16802B373}" type="presOf" srcId="{ACBD6AB1-44CE-4BBF-9791-0D428757D2DD}" destId="{4727E58E-B34B-403B-9087-3EFF338758A9}" srcOrd="1" destOrd="0" presId="urn:microsoft.com/office/officeart/2005/8/layout/vProcess5"/>
    <dgm:cxn modelId="{BDEFACE0-6151-4FEC-B3DE-01EFD3618620}" type="presOf" srcId="{D7110AE9-F3B3-4A52-9E3A-D66EAC0DFB17}" destId="{18E85A22-64D3-4D6C-B2C2-EAB924C86F44}" srcOrd="1" destOrd="0" presId="urn:microsoft.com/office/officeart/2005/8/layout/vProcess5"/>
    <dgm:cxn modelId="{5A113074-E048-48B1-BDA6-905CC51604B7}" srcId="{3E25DDB1-CBEC-484C-A29D-D1003C0AD2F7}" destId="{ACBD6AB1-44CE-4BBF-9791-0D428757D2DD}" srcOrd="2" destOrd="0" parTransId="{297C91AE-C61B-498D-9876-EFAC3C0B5218}" sibTransId="{A23B9C4B-E3D6-47F7-AAF8-47D14A5E2E04}"/>
    <dgm:cxn modelId="{0D800058-56D8-4C4A-8D7F-9168A6382B08}" type="presOf" srcId="{3E25DDB1-CBEC-484C-A29D-D1003C0AD2F7}" destId="{47D42009-68D5-42F8-ACA1-5C046F47EEF5}" srcOrd="0" destOrd="0" presId="urn:microsoft.com/office/officeart/2005/8/layout/vProcess5"/>
    <dgm:cxn modelId="{A49F79FE-4D91-478A-87C5-D842B271E498}" type="presOf" srcId="{20DF4DDD-1E5F-4C55-8558-E9D36C50FC24}" destId="{CE42399A-8F64-4EDE-B14D-C49479C8400A}" srcOrd="0" destOrd="0" presId="urn:microsoft.com/office/officeart/2005/8/layout/vProcess5"/>
    <dgm:cxn modelId="{EA88A301-4729-4F32-BF8A-FC9C6628E219}" srcId="{3E25DDB1-CBEC-484C-A29D-D1003C0AD2F7}" destId="{D7110AE9-F3B3-4A52-9E3A-D66EAC0DFB17}" srcOrd="1" destOrd="0" parTransId="{48874185-3FF2-465E-B85E-5379AF297DB6}" sibTransId="{20DF4DDD-1E5F-4C55-8558-E9D36C50FC24}"/>
    <dgm:cxn modelId="{34C30DCC-A61B-40D0-B248-58EA34AC4134}" type="presOf" srcId="{ACBD6AB1-44CE-4BBF-9791-0D428757D2DD}" destId="{3EA4427C-3508-4A96-88AF-CC98BF30748B}" srcOrd="0" destOrd="0" presId="urn:microsoft.com/office/officeart/2005/8/layout/vProcess5"/>
    <dgm:cxn modelId="{2F0E6521-4453-4CB3-BB97-7FC22BFB90C3}" type="presOf" srcId="{A23B9C4B-E3D6-47F7-AAF8-47D14A5E2E04}" destId="{7C8F56CE-7870-4A6D-92DC-4043FC4E2935}" srcOrd="0" destOrd="0" presId="urn:microsoft.com/office/officeart/2005/8/layout/vProcess5"/>
    <dgm:cxn modelId="{2B20230F-1AC5-44E7-9CFA-1B7BD1883C6B}" type="presOf" srcId="{7A555553-93CC-43C6-8B38-50F1A89A09B4}" destId="{DE9356F3-A4A4-4EA6-8404-05674036FF2F}" srcOrd="1" destOrd="0" presId="urn:microsoft.com/office/officeart/2005/8/layout/vProcess5"/>
    <dgm:cxn modelId="{EC1F936F-E7D9-4FB9-A330-3B790FADD4C6}" srcId="{3E25DDB1-CBEC-484C-A29D-D1003C0AD2F7}" destId="{7A555553-93CC-43C6-8B38-50F1A89A09B4}" srcOrd="0" destOrd="0" parTransId="{91D5307F-7851-4EFC-A527-0A7F931DE9C7}" sibTransId="{B2A62A48-3E38-45E8-BC56-9F94496E12C4}"/>
    <dgm:cxn modelId="{F68C9ED0-C3D5-4A45-8A5D-39B4B1D5BF0D}" type="presOf" srcId="{D7110AE9-F3B3-4A52-9E3A-D66EAC0DFB17}" destId="{D7439DF0-D42E-48EF-A437-B32939CE0032}" srcOrd="0" destOrd="0" presId="urn:microsoft.com/office/officeart/2005/8/layout/vProcess5"/>
    <dgm:cxn modelId="{80FFA6A1-FA8B-4313-B0A6-E87560798CAE}" type="presOf" srcId="{B2A62A48-3E38-45E8-BC56-9F94496E12C4}" destId="{068F6C16-3AA4-491F-8E8C-E82C8C8C9425}" srcOrd="0" destOrd="0" presId="urn:microsoft.com/office/officeart/2005/8/layout/vProcess5"/>
    <dgm:cxn modelId="{71BCA8B9-0F8D-48C1-B39A-FB3FAD9B645F}" type="presOf" srcId="{E83D541E-3A0B-4A3B-B3A5-14377E735CCA}" destId="{EBE56532-9896-4E2D-BD0E-973D2A7612C1}" srcOrd="0" destOrd="0" presId="urn:microsoft.com/office/officeart/2005/8/layout/vProcess5"/>
    <dgm:cxn modelId="{2353164D-08F3-42DD-BAB5-480708B58028}" type="presOf" srcId="{7A555553-93CC-43C6-8B38-50F1A89A09B4}" destId="{ADC83B83-BDB7-4B7F-AA36-3BC953FFBA6F}" srcOrd="0" destOrd="0" presId="urn:microsoft.com/office/officeart/2005/8/layout/vProcess5"/>
    <dgm:cxn modelId="{1A945490-5016-44D2-A68E-A6CF3C09133A}" type="presParOf" srcId="{47D42009-68D5-42F8-ACA1-5C046F47EEF5}" destId="{29F00AC6-8A8D-4FDC-9D1D-8F4020A9AA32}" srcOrd="0" destOrd="0" presId="urn:microsoft.com/office/officeart/2005/8/layout/vProcess5"/>
    <dgm:cxn modelId="{217CB634-E9CC-4789-A2B6-6D716996A91B}" type="presParOf" srcId="{47D42009-68D5-42F8-ACA1-5C046F47EEF5}" destId="{ADC83B83-BDB7-4B7F-AA36-3BC953FFBA6F}" srcOrd="1" destOrd="0" presId="urn:microsoft.com/office/officeart/2005/8/layout/vProcess5"/>
    <dgm:cxn modelId="{C4ACF07B-20B3-4747-B4CD-3D18A5EE68D9}" type="presParOf" srcId="{47D42009-68D5-42F8-ACA1-5C046F47EEF5}" destId="{D7439DF0-D42E-48EF-A437-B32939CE0032}" srcOrd="2" destOrd="0" presId="urn:microsoft.com/office/officeart/2005/8/layout/vProcess5"/>
    <dgm:cxn modelId="{5A4C6BAF-E098-48A8-8EBC-6C921573B7C9}" type="presParOf" srcId="{47D42009-68D5-42F8-ACA1-5C046F47EEF5}" destId="{3EA4427C-3508-4A96-88AF-CC98BF30748B}" srcOrd="3" destOrd="0" presId="urn:microsoft.com/office/officeart/2005/8/layout/vProcess5"/>
    <dgm:cxn modelId="{A180D09E-3CD3-4519-A838-5ACBA7F9105B}" type="presParOf" srcId="{47D42009-68D5-42F8-ACA1-5C046F47EEF5}" destId="{EBE56532-9896-4E2D-BD0E-973D2A7612C1}" srcOrd="4" destOrd="0" presId="urn:microsoft.com/office/officeart/2005/8/layout/vProcess5"/>
    <dgm:cxn modelId="{1AF8A56F-B343-455B-918D-3352E3548599}" type="presParOf" srcId="{47D42009-68D5-42F8-ACA1-5C046F47EEF5}" destId="{068F6C16-3AA4-491F-8E8C-E82C8C8C9425}" srcOrd="5" destOrd="0" presId="urn:microsoft.com/office/officeart/2005/8/layout/vProcess5"/>
    <dgm:cxn modelId="{80B91F69-B1E4-46C3-8973-E5F9A6403DCC}" type="presParOf" srcId="{47D42009-68D5-42F8-ACA1-5C046F47EEF5}" destId="{CE42399A-8F64-4EDE-B14D-C49479C8400A}" srcOrd="6" destOrd="0" presId="urn:microsoft.com/office/officeart/2005/8/layout/vProcess5"/>
    <dgm:cxn modelId="{C999FE88-2EE3-45B2-921C-5EF742CD6531}" type="presParOf" srcId="{47D42009-68D5-42F8-ACA1-5C046F47EEF5}" destId="{7C8F56CE-7870-4A6D-92DC-4043FC4E2935}" srcOrd="7" destOrd="0" presId="urn:microsoft.com/office/officeart/2005/8/layout/vProcess5"/>
    <dgm:cxn modelId="{1C55DA01-8A17-4DEA-903F-AD4172575AE2}" type="presParOf" srcId="{47D42009-68D5-42F8-ACA1-5C046F47EEF5}" destId="{DE9356F3-A4A4-4EA6-8404-05674036FF2F}" srcOrd="8" destOrd="0" presId="urn:microsoft.com/office/officeart/2005/8/layout/vProcess5"/>
    <dgm:cxn modelId="{B6AE4858-12B8-452A-A2AC-2B50327DFFD7}" type="presParOf" srcId="{47D42009-68D5-42F8-ACA1-5C046F47EEF5}" destId="{18E85A22-64D3-4D6C-B2C2-EAB924C86F44}" srcOrd="9" destOrd="0" presId="urn:microsoft.com/office/officeart/2005/8/layout/vProcess5"/>
    <dgm:cxn modelId="{9264E8D5-5FC0-468C-AC67-0E8A4FAA51CB}" type="presParOf" srcId="{47D42009-68D5-42F8-ACA1-5C046F47EEF5}" destId="{4727E58E-B34B-403B-9087-3EFF338758A9}" srcOrd="10" destOrd="0" presId="urn:microsoft.com/office/officeart/2005/8/layout/vProcess5"/>
    <dgm:cxn modelId="{68BF2662-5F28-4EB8-AC05-DBE1C89B8E86}" type="presParOf" srcId="{47D42009-68D5-42F8-ACA1-5C046F47EEF5}" destId="{FE9A746A-ED4C-42BA-8DCD-63B0D8B847F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E4A1A3-0800-4853-A1A6-FAB2B1931C5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7905BB-F8B2-4553-BBEE-369280C1398E}">
      <dgm:prSet phldrT="[Text]" custT="1"/>
      <dgm:spPr/>
      <dgm:t>
        <a:bodyPr/>
        <a:lstStyle/>
        <a:p>
          <a:r>
            <a:rPr lang="en-US" sz="1600" dirty="0" smtClean="0">
              <a:latin typeface="Garamond" panose="02020404030301010803" pitchFamily="18" charset="0"/>
            </a:rPr>
            <a:t>Written Exam</a:t>
          </a:r>
          <a:endParaRPr lang="en-US" sz="1600" dirty="0">
            <a:latin typeface="Garamond" panose="02020404030301010803" pitchFamily="18" charset="0"/>
          </a:endParaRPr>
        </a:p>
      </dgm:t>
    </dgm:pt>
    <dgm:pt modelId="{B1DCDC54-0F04-466A-877A-9087E332864A}" type="parTrans" cxnId="{84393A97-D32A-4154-BF5B-078172FAEB29}">
      <dgm:prSet/>
      <dgm:spPr/>
      <dgm:t>
        <a:bodyPr/>
        <a:lstStyle/>
        <a:p>
          <a:endParaRPr lang="en-US"/>
        </a:p>
      </dgm:t>
    </dgm:pt>
    <dgm:pt modelId="{6D83CCC7-2C57-47EB-B587-E8874FE7627B}" type="sibTrans" cxnId="{84393A97-D32A-4154-BF5B-078172FAEB29}">
      <dgm:prSet custT="1"/>
      <dgm:spPr/>
      <dgm:t>
        <a:bodyPr/>
        <a:lstStyle/>
        <a:p>
          <a:r>
            <a:rPr lang="en-US" sz="1600" dirty="0" smtClean="0">
              <a:latin typeface="Garamond" panose="02020404030301010803" pitchFamily="18" charset="0"/>
            </a:rPr>
            <a:t>Training </a:t>
          </a:r>
          <a:endParaRPr lang="en-US" sz="1600" dirty="0">
            <a:latin typeface="Garamond" panose="02020404030301010803" pitchFamily="18" charset="0"/>
          </a:endParaRPr>
        </a:p>
      </dgm:t>
    </dgm:pt>
    <dgm:pt modelId="{95789A71-23E3-451A-BE81-15CB7C5D8AC8}">
      <dgm:prSet phldrT="[Text]" custT="1"/>
      <dgm:spPr/>
      <dgm:t>
        <a:bodyPr/>
        <a:lstStyle/>
        <a:p>
          <a:r>
            <a:rPr lang="en-US" sz="1600" dirty="0" smtClean="0">
              <a:latin typeface="Garamond" panose="02020404030301010803" pitchFamily="18" charset="0"/>
            </a:rPr>
            <a:t>Practical Exam</a:t>
          </a:r>
          <a:endParaRPr lang="en-US" sz="1600" dirty="0">
            <a:latin typeface="Garamond" panose="02020404030301010803" pitchFamily="18" charset="0"/>
          </a:endParaRPr>
        </a:p>
      </dgm:t>
    </dgm:pt>
    <dgm:pt modelId="{1772B472-AD7D-4B1D-A09B-3E1ED3794F3A}" type="parTrans" cxnId="{21F00AE9-7C96-4DCE-BEF4-77A9050CA875}">
      <dgm:prSet/>
      <dgm:spPr/>
      <dgm:t>
        <a:bodyPr/>
        <a:lstStyle/>
        <a:p>
          <a:endParaRPr lang="en-US"/>
        </a:p>
      </dgm:t>
    </dgm:pt>
    <dgm:pt modelId="{2B3D7F31-96EE-4E09-8CEA-79D875CF3135}" type="sibTrans" cxnId="{21F00AE9-7C96-4DCE-BEF4-77A9050CA875}">
      <dgm:prSet/>
      <dgm:spPr/>
      <dgm:t>
        <a:bodyPr/>
        <a:lstStyle/>
        <a:p>
          <a:r>
            <a:rPr lang="en-US" dirty="0" smtClean="0">
              <a:latin typeface="Garamond" panose="02020404030301010803" pitchFamily="18" charset="0"/>
            </a:rPr>
            <a:t>Certification </a:t>
          </a:r>
          <a:endParaRPr lang="en-US" dirty="0">
            <a:latin typeface="Garamond" panose="02020404030301010803" pitchFamily="18" charset="0"/>
          </a:endParaRPr>
        </a:p>
      </dgm:t>
    </dgm:pt>
    <dgm:pt modelId="{DCBB13D0-BD3D-45B0-8B78-475C572D74FF}">
      <dgm:prSet phldrT="[Text]"/>
      <dgm:spPr/>
      <dgm:t>
        <a:bodyPr/>
        <a:lstStyle/>
        <a:p>
          <a:r>
            <a:rPr lang="en-US" dirty="0" smtClean="0">
              <a:latin typeface="Garamond" panose="02020404030301010803" pitchFamily="18" charset="0"/>
            </a:rPr>
            <a:t>Remediation</a:t>
          </a:r>
          <a:endParaRPr lang="en-US" dirty="0">
            <a:latin typeface="Garamond" panose="02020404030301010803" pitchFamily="18" charset="0"/>
          </a:endParaRPr>
        </a:p>
      </dgm:t>
    </dgm:pt>
    <dgm:pt modelId="{C3C51399-9F1F-4CFC-A8DA-F8C9FD65478E}" type="parTrans" cxnId="{162E291B-7C59-4FC1-8000-B73196608514}">
      <dgm:prSet/>
      <dgm:spPr/>
      <dgm:t>
        <a:bodyPr/>
        <a:lstStyle/>
        <a:p>
          <a:endParaRPr lang="en-US"/>
        </a:p>
      </dgm:t>
    </dgm:pt>
    <dgm:pt modelId="{4FDC837B-855F-48F3-938C-CCA46D9F2858}" type="sibTrans" cxnId="{162E291B-7C59-4FC1-8000-B73196608514}">
      <dgm:prSet custT="1"/>
      <dgm:spPr/>
      <dgm:t>
        <a:bodyPr/>
        <a:lstStyle/>
        <a:p>
          <a:r>
            <a:rPr lang="en-US" sz="1400" dirty="0" smtClean="0">
              <a:latin typeface="Garamond" panose="02020404030301010803" pitchFamily="18" charset="0"/>
            </a:rPr>
            <a:t>Recertification </a:t>
          </a:r>
          <a:endParaRPr lang="en-US" sz="1400" dirty="0">
            <a:latin typeface="Garamond" panose="02020404030301010803" pitchFamily="18" charset="0"/>
          </a:endParaRPr>
        </a:p>
      </dgm:t>
    </dgm:pt>
    <dgm:pt modelId="{52B67C75-E787-402F-9C52-6BD615CD86E3}" type="pres">
      <dgm:prSet presAssocID="{8DE4A1A3-0800-4853-A1A6-FAB2B1931C5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222DF7A-960C-4B3F-B98A-0C0CBE24795E}" type="pres">
      <dgm:prSet presAssocID="{577905BB-F8B2-4553-BBEE-369280C1398E}" presName="composite" presStyleCnt="0"/>
      <dgm:spPr/>
    </dgm:pt>
    <dgm:pt modelId="{9608316C-C24C-4481-9F40-3CE37A0C114B}" type="pres">
      <dgm:prSet presAssocID="{577905BB-F8B2-4553-BBEE-369280C1398E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7431CA-ED64-4BCD-A45E-D0D68211284E}" type="pres">
      <dgm:prSet presAssocID="{577905BB-F8B2-4553-BBEE-369280C1398E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2DE6BA-C979-4654-A20C-F5526084387B}" type="pres">
      <dgm:prSet presAssocID="{577905BB-F8B2-4553-BBEE-369280C1398E}" presName="BalanceSpacing" presStyleCnt="0"/>
      <dgm:spPr/>
    </dgm:pt>
    <dgm:pt modelId="{A232EBB9-4852-4E9F-94B5-10B568D72952}" type="pres">
      <dgm:prSet presAssocID="{577905BB-F8B2-4553-BBEE-369280C1398E}" presName="BalanceSpacing1" presStyleCnt="0"/>
      <dgm:spPr/>
    </dgm:pt>
    <dgm:pt modelId="{50FC351D-286F-4AC1-9365-FA414850C5DF}" type="pres">
      <dgm:prSet presAssocID="{6D83CCC7-2C57-47EB-B587-E8874FE7627B}" presName="Accent1Text" presStyleLbl="node1" presStyleIdx="1" presStyleCnt="6"/>
      <dgm:spPr/>
      <dgm:t>
        <a:bodyPr/>
        <a:lstStyle/>
        <a:p>
          <a:endParaRPr lang="en-US"/>
        </a:p>
      </dgm:t>
    </dgm:pt>
    <dgm:pt modelId="{90B2B8CE-3FA4-4D20-9D02-4F8839977D35}" type="pres">
      <dgm:prSet presAssocID="{6D83CCC7-2C57-47EB-B587-E8874FE7627B}" presName="spaceBetweenRectangles" presStyleCnt="0"/>
      <dgm:spPr/>
    </dgm:pt>
    <dgm:pt modelId="{57CCB0F9-365B-44EF-9430-7E3E249D03B5}" type="pres">
      <dgm:prSet presAssocID="{95789A71-23E3-451A-BE81-15CB7C5D8AC8}" presName="composite" presStyleCnt="0"/>
      <dgm:spPr/>
    </dgm:pt>
    <dgm:pt modelId="{BE126BA0-AF61-4366-AF4A-236889DA505D}" type="pres">
      <dgm:prSet presAssocID="{95789A71-23E3-451A-BE81-15CB7C5D8AC8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8F73AB-DFE9-4FEC-BA1D-229E8E60ACA1}" type="pres">
      <dgm:prSet presAssocID="{95789A71-23E3-451A-BE81-15CB7C5D8AC8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F440B-B9D1-4C86-9931-97878519ABD0}" type="pres">
      <dgm:prSet presAssocID="{95789A71-23E3-451A-BE81-15CB7C5D8AC8}" presName="BalanceSpacing" presStyleCnt="0"/>
      <dgm:spPr/>
    </dgm:pt>
    <dgm:pt modelId="{C8B0FD79-239B-4752-A1E5-E8BCFEF050A9}" type="pres">
      <dgm:prSet presAssocID="{95789A71-23E3-451A-BE81-15CB7C5D8AC8}" presName="BalanceSpacing1" presStyleCnt="0"/>
      <dgm:spPr/>
    </dgm:pt>
    <dgm:pt modelId="{43725D65-7C48-4135-B597-EC23FE7583A7}" type="pres">
      <dgm:prSet presAssocID="{2B3D7F31-96EE-4E09-8CEA-79D875CF3135}" presName="Accent1Text" presStyleLbl="node1" presStyleIdx="3" presStyleCnt="6"/>
      <dgm:spPr/>
      <dgm:t>
        <a:bodyPr/>
        <a:lstStyle/>
        <a:p>
          <a:endParaRPr lang="en-US"/>
        </a:p>
      </dgm:t>
    </dgm:pt>
    <dgm:pt modelId="{15D61164-0794-4511-BD2A-0D72BD3131E9}" type="pres">
      <dgm:prSet presAssocID="{2B3D7F31-96EE-4E09-8CEA-79D875CF3135}" presName="spaceBetweenRectangles" presStyleCnt="0"/>
      <dgm:spPr/>
    </dgm:pt>
    <dgm:pt modelId="{A489544B-03DC-4EA9-B74B-C636BD6085EF}" type="pres">
      <dgm:prSet presAssocID="{DCBB13D0-BD3D-45B0-8B78-475C572D74FF}" presName="composite" presStyleCnt="0"/>
      <dgm:spPr/>
    </dgm:pt>
    <dgm:pt modelId="{81A15EC1-089C-4D11-B6B0-689882BCCBC2}" type="pres">
      <dgm:prSet presAssocID="{DCBB13D0-BD3D-45B0-8B78-475C572D74FF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6BCEB-CBF2-41FD-9B35-4491851AADC1}" type="pres">
      <dgm:prSet presAssocID="{DCBB13D0-BD3D-45B0-8B78-475C572D74FF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6D0807-6414-41BC-B04E-9638D2C2DD52}" type="pres">
      <dgm:prSet presAssocID="{DCBB13D0-BD3D-45B0-8B78-475C572D74FF}" presName="BalanceSpacing" presStyleCnt="0"/>
      <dgm:spPr/>
    </dgm:pt>
    <dgm:pt modelId="{6A0F0389-CCEB-4CD1-8833-A34CAC2DD989}" type="pres">
      <dgm:prSet presAssocID="{DCBB13D0-BD3D-45B0-8B78-475C572D74FF}" presName="BalanceSpacing1" presStyleCnt="0"/>
      <dgm:spPr/>
    </dgm:pt>
    <dgm:pt modelId="{4B65E3D0-F832-4DF6-9332-249C6F4E14A1}" type="pres">
      <dgm:prSet presAssocID="{4FDC837B-855F-48F3-938C-CCA46D9F2858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21F00AE9-7C96-4DCE-BEF4-77A9050CA875}" srcId="{8DE4A1A3-0800-4853-A1A6-FAB2B1931C59}" destId="{95789A71-23E3-451A-BE81-15CB7C5D8AC8}" srcOrd="1" destOrd="0" parTransId="{1772B472-AD7D-4B1D-A09B-3E1ED3794F3A}" sibTransId="{2B3D7F31-96EE-4E09-8CEA-79D875CF3135}"/>
    <dgm:cxn modelId="{8A072076-84D0-4B13-8ED6-3FF1800750C4}" type="presOf" srcId="{6D83CCC7-2C57-47EB-B587-E8874FE7627B}" destId="{50FC351D-286F-4AC1-9365-FA414850C5DF}" srcOrd="0" destOrd="0" presId="urn:microsoft.com/office/officeart/2008/layout/AlternatingHexagons"/>
    <dgm:cxn modelId="{C82FA06D-7116-423E-8146-D9D1101505D3}" type="presOf" srcId="{DCBB13D0-BD3D-45B0-8B78-475C572D74FF}" destId="{81A15EC1-089C-4D11-B6B0-689882BCCBC2}" srcOrd="0" destOrd="0" presId="urn:microsoft.com/office/officeart/2008/layout/AlternatingHexagons"/>
    <dgm:cxn modelId="{DD54D671-FFF2-4D35-958C-656B3846FF29}" type="presOf" srcId="{8DE4A1A3-0800-4853-A1A6-FAB2B1931C59}" destId="{52B67C75-E787-402F-9C52-6BD615CD86E3}" srcOrd="0" destOrd="0" presId="urn:microsoft.com/office/officeart/2008/layout/AlternatingHexagons"/>
    <dgm:cxn modelId="{090DD018-19B3-485B-888A-C6609D6D0F95}" type="presOf" srcId="{4FDC837B-855F-48F3-938C-CCA46D9F2858}" destId="{4B65E3D0-F832-4DF6-9332-249C6F4E14A1}" srcOrd="0" destOrd="0" presId="urn:microsoft.com/office/officeart/2008/layout/AlternatingHexagons"/>
    <dgm:cxn modelId="{84393A97-D32A-4154-BF5B-078172FAEB29}" srcId="{8DE4A1A3-0800-4853-A1A6-FAB2B1931C59}" destId="{577905BB-F8B2-4553-BBEE-369280C1398E}" srcOrd="0" destOrd="0" parTransId="{B1DCDC54-0F04-466A-877A-9087E332864A}" sibTransId="{6D83CCC7-2C57-47EB-B587-E8874FE7627B}"/>
    <dgm:cxn modelId="{9DE7EB8A-D0F1-48AE-A54D-F5DC9B11DD7E}" type="presOf" srcId="{577905BB-F8B2-4553-BBEE-369280C1398E}" destId="{9608316C-C24C-4481-9F40-3CE37A0C114B}" srcOrd="0" destOrd="0" presId="urn:microsoft.com/office/officeart/2008/layout/AlternatingHexagons"/>
    <dgm:cxn modelId="{666D0DD8-9E96-46DA-B04C-56F9E6AAD29C}" type="presOf" srcId="{95789A71-23E3-451A-BE81-15CB7C5D8AC8}" destId="{BE126BA0-AF61-4366-AF4A-236889DA505D}" srcOrd="0" destOrd="0" presId="urn:microsoft.com/office/officeart/2008/layout/AlternatingHexagons"/>
    <dgm:cxn modelId="{BF64A6C5-06E4-4F20-B2D4-23118164DE7B}" type="presOf" srcId="{2B3D7F31-96EE-4E09-8CEA-79D875CF3135}" destId="{43725D65-7C48-4135-B597-EC23FE7583A7}" srcOrd="0" destOrd="0" presId="urn:microsoft.com/office/officeart/2008/layout/AlternatingHexagons"/>
    <dgm:cxn modelId="{162E291B-7C59-4FC1-8000-B73196608514}" srcId="{8DE4A1A3-0800-4853-A1A6-FAB2B1931C59}" destId="{DCBB13D0-BD3D-45B0-8B78-475C572D74FF}" srcOrd="2" destOrd="0" parTransId="{C3C51399-9F1F-4CFC-A8DA-F8C9FD65478E}" sibTransId="{4FDC837B-855F-48F3-938C-CCA46D9F2858}"/>
    <dgm:cxn modelId="{FFCB139D-235E-48F7-BA28-476D06F97931}" type="presParOf" srcId="{52B67C75-E787-402F-9C52-6BD615CD86E3}" destId="{A222DF7A-960C-4B3F-B98A-0C0CBE24795E}" srcOrd="0" destOrd="0" presId="urn:microsoft.com/office/officeart/2008/layout/AlternatingHexagons"/>
    <dgm:cxn modelId="{61835FF6-426D-4FD8-BA85-AD607E28070C}" type="presParOf" srcId="{A222DF7A-960C-4B3F-B98A-0C0CBE24795E}" destId="{9608316C-C24C-4481-9F40-3CE37A0C114B}" srcOrd="0" destOrd="0" presId="urn:microsoft.com/office/officeart/2008/layout/AlternatingHexagons"/>
    <dgm:cxn modelId="{1214BEAF-AF3B-45DE-8243-B4A668B5E5BF}" type="presParOf" srcId="{A222DF7A-960C-4B3F-B98A-0C0CBE24795E}" destId="{997431CA-ED64-4BCD-A45E-D0D68211284E}" srcOrd="1" destOrd="0" presId="urn:microsoft.com/office/officeart/2008/layout/AlternatingHexagons"/>
    <dgm:cxn modelId="{A6C9DF03-F1E8-4C25-938B-8D57C0F48C2E}" type="presParOf" srcId="{A222DF7A-960C-4B3F-B98A-0C0CBE24795E}" destId="{C62DE6BA-C979-4654-A20C-F5526084387B}" srcOrd="2" destOrd="0" presId="urn:microsoft.com/office/officeart/2008/layout/AlternatingHexagons"/>
    <dgm:cxn modelId="{C085B3F0-8F9B-4548-BCEF-7E87536AE4D3}" type="presParOf" srcId="{A222DF7A-960C-4B3F-B98A-0C0CBE24795E}" destId="{A232EBB9-4852-4E9F-94B5-10B568D72952}" srcOrd="3" destOrd="0" presId="urn:microsoft.com/office/officeart/2008/layout/AlternatingHexagons"/>
    <dgm:cxn modelId="{DE46CD05-3676-4E51-B580-F7DB93764565}" type="presParOf" srcId="{A222DF7A-960C-4B3F-B98A-0C0CBE24795E}" destId="{50FC351D-286F-4AC1-9365-FA414850C5DF}" srcOrd="4" destOrd="0" presId="urn:microsoft.com/office/officeart/2008/layout/AlternatingHexagons"/>
    <dgm:cxn modelId="{28192029-D156-4176-BCC3-761F502C052B}" type="presParOf" srcId="{52B67C75-E787-402F-9C52-6BD615CD86E3}" destId="{90B2B8CE-3FA4-4D20-9D02-4F8839977D35}" srcOrd="1" destOrd="0" presId="urn:microsoft.com/office/officeart/2008/layout/AlternatingHexagons"/>
    <dgm:cxn modelId="{2F6A10F3-7ED6-4EC3-BFAE-3B43A1F4F5A3}" type="presParOf" srcId="{52B67C75-E787-402F-9C52-6BD615CD86E3}" destId="{57CCB0F9-365B-44EF-9430-7E3E249D03B5}" srcOrd="2" destOrd="0" presId="urn:microsoft.com/office/officeart/2008/layout/AlternatingHexagons"/>
    <dgm:cxn modelId="{FA20192E-F71E-46C3-8312-3D8EEBB0AC59}" type="presParOf" srcId="{57CCB0F9-365B-44EF-9430-7E3E249D03B5}" destId="{BE126BA0-AF61-4366-AF4A-236889DA505D}" srcOrd="0" destOrd="0" presId="urn:microsoft.com/office/officeart/2008/layout/AlternatingHexagons"/>
    <dgm:cxn modelId="{8E750BD3-E2A1-4149-8496-7C15CEE42365}" type="presParOf" srcId="{57CCB0F9-365B-44EF-9430-7E3E249D03B5}" destId="{CC8F73AB-DFE9-4FEC-BA1D-229E8E60ACA1}" srcOrd="1" destOrd="0" presId="urn:microsoft.com/office/officeart/2008/layout/AlternatingHexagons"/>
    <dgm:cxn modelId="{AC5B5CE2-027F-4A31-A4A0-46311303BB62}" type="presParOf" srcId="{57CCB0F9-365B-44EF-9430-7E3E249D03B5}" destId="{CCAF440B-B9D1-4C86-9931-97878519ABD0}" srcOrd="2" destOrd="0" presId="urn:microsoft.com/office/officeart/2008/layout/AlternatingHexagons"/>
    <dgm:cxn modelId="{D9D4DB22-9936-4C28-AF3A-55A735B83FE5}" type="presParOf" srcId="{57CCB0F9-365B-44EF-9430-7E3E249D03B5}" destId="{C8B0FD79-239B-4752-A1E5-E8BCFEF050A9}" srcOrd="3" destOrd="0" presId="urn:microsoft.com/office/officeart/2008/layout/AlternatingHexagons"/>
    <dgm:cxn modelId="{4482E174-C3D5-4B9A-8ED6-122F25BFCCB0}" type="presParOf" srcId="{57CCB0F9-365B-44EF-9430-7E3E249D03B5}" destId="{43725D65-7C48-4135-B597-EC23FE7583A7}" srcOrd="4" destOrd="0" presId="urn:microsoft.com/office/officeart/2008/layout/AlternatingHexagons"/>
    <dgm:cxn modelId="{C3CF2BC4-6BA1-4EF7-9170-86B21564FA8D}" type="presParOf" srcId="{52B67C75-E787-402F-9C52-6BD615CD86E3}" destId="{15D61164-0794-4511-BD2A-0D72BD3131E9}" srcOrd="3" destOrd="0" presId="urn:microsoft.com/office/officeart/2008/layout/AlternatingHexagons"/>
    <dgm:cxn modelId="{90DFDDE8-B50B-4F2E-9257-B43B65AB7E24}" type="presParOf" srcId="{52B67C75-E787-402F-9C52-6BD615CD86E3}" destId="{A489544B-03DC-4EA9-B74B-C636BD6085EF}" srcOrd="4" destOrd="0" presId="urn:microsoft.com/office/officeart/2008/layout/AlternatingHexagons"/>
    <dgm:cxn modelId="{37294638-DCE6-42B1-821A-83AA298E95E2}" type="presParOf" srcId="{A489544B-03DC-4EA9-B74B-C636BD6085EF}" destId="{81A15EC1-089C-4D11-B6B0-689882BCCBC2}" srcOrd="0" destOrd="0" presId="urn:microsoft.com/office/officeart/2008/layout/AlternatingHexagons"/>
    <dgm:cxn modelId="{047FE850-5E7F-40F6-AF17-18D6E7E2A846}" type="presParOf" srcId="{A489544B-03DC-4EA9-B74B-C636BD6085EF}" destId="{C4B6BCEB-CBF2-41FD-9B35-4491851AADC1}" srcOrd="1" destOrd="0" presId="urn:microsoft.com/office/officeart/2008/layout/AlternatingHexagons"/>
    <dgm:cxn modelId="{2022AA9A-098D-4BBA-8041-061828F4AB30}" type="presParOf" srcId="{A489544B-03DC-4EA9-B74B-C636BD6085EF}" destId="{EA6D0807-6414-41BC-B04E-9638D2C2DD52}" srcOrd="2" destOrd="0" presId="urn:microsoft.com/office/officeart/2008/layout/AlternatingHexagons"/>
    <dgm:cxn modelId="{2880B072-E892-43AD-A9B2-2764884EB2B7}" type="presParOf" srcId="{A489544B-03DC-4EA9-B74B-C636BD6085EF}" destId="{6A0F0389-CCEB-4CD1-8833-A34CAC2DD989}" srcOrd="3" destOrd="0" presId="urn:microsoft.com/office/officeart/2008/layout/AlternatingHexagons"/>
    <dgm:cxn modelId="{B8F4DBBB-3B33-4A58-9E4E-3AB3C864F458}" type="presParOf" srcId="{A489544B-03DC-4EA9-B74B-C636BD6085EF}" destId="{4B65E3D0-F832-4DF6-9332-249C6F4E14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83B83-BDB7-4B7F-AA36-3BC953FFBA6F}">
      <dsp:nvSpPr>
        <dsp:cNvPr id="0" name=""/>
        <dsp:cNvSpPr/>
      </dsp:nvSpPr>
      <dsp:spPr>
        <a:xfrm>
          <a:off x="0" y="0"/>
          <a:ext cx="7566203" cy="1000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Garamond" panose="02020404030301010803" pitchFamily="18" charset="0"/>
            </a:rPr>
            <a:t>Demonstrates Initial &amp; Continued Competency of Testing Personnel</a:t>
          </a:r>
          <a:endParaRPr lang="en-US" sz="2800" kern="1200" dirty="0">
            <a:latin typeface="Garamond" panose="02020404030301010803" pitchFamily="18" charset="0"/>
          </a:endParaRPr>
        </a:p>
      </dsp:txBody>
      <dsp:txXfrm>
        <a:off x="29291" y="29291"/>
        <a:ext cx="6402562" cy="941470"/>
      </dsp:txXfrm>
    </dsp:sp>
    <dsp:sp modelId="{D7439DF0-D42E-48EF-A437-B32939CE0032}">
      <dsp:nvSpPr>
        <dsp:cNvPr id="0" name=""/>
        <dsp:cNvSpPr/>
      </dsp:nvSpPr>
      <dsp:spPr>
        <a:xfrm>
          <a:off x="633669" y="1181880"/>
          <a:ext cx="7566203" cy="1000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Garamond" panose="02020404030301010803" pitchFamily="18" charset="0"/>
            </a:rPr>
            <a:t>Certify &amp; Re-Certify Testing Personnel     </a:t>
          </a:r>
          <a:endParaRPr lang="en-US" sz="2800" kern="1200" dirty="0">
            <a:latin typeface="Garamond" panose="02020404030301010803" pitchFamily="18" charset="0"/>
          </a:endParaRPr>
        </a:p>
      </dsp:txBody>
      <dsp:txXfrm>
        <a:off x="662960" y="1211171"/>
        <a:ext cx="6223917" cy="941470"/>
      </dsp:txXfrm>
    </dsp:sp>
    <dsp:sp modelId="{3EA4427C-3508-4A96-88AF-CC98BF30748B}">
      <dsp:nvSpPr>
        <dsp:cNvPr id="0" name=""/>
        <dsp:cNvSpPr/>
      </dsp:nvSpPr>
      <dsp:spPr>
        <a:xfrm>
          <a:off x="1257881" y="2363760"/>
          <a:ext cx="7566203" cy="1000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Garamond" panose="02020404030301010803" pitchFamily="18" charset="0"/>
            </a:rPr>
            <a:t>Perform Accurate &amp; Reliable Testing Results </a:t>
          </a:r>
          <a:endParaRPr lang="en-US" sz="2800" kern="1200" dirty="0">
            <a:latin typeface="Garamond" panose="02020404030301010803" pitchFamily="18" charset="0"/>
          </a:endParaRPr>
        </a:p>
      </dsp:txBody>
      <dsp:txXfrm>
        <a:off x="1287172" y="2393051"/>
        <a:ext cx="6233375" cy="941470"/>
      </dsp:txXfrm>
    </dsp:sp>
    <dsp:sp modelId="{EBE56532-9896-4E2D-BD0E-973D2A7612C1}">
      <dsp:nvSpPr>
        <dsp:cNvPr id="0" name=""/>
        <dsp:cNvSpPr/>
      </dsp:nvSpPr>
      <dsp:spPr>
        <a:xfrm>
          <a:off x="1891550" y="3545641"/>
          <a:ext cx="7566203" cy="10000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Garamond" panose="02020404030301010803" pitchFamily="18" charset="0"/>
            </a:rPr>
            <a:t>Ensure Accurate &amp; Reliable Diagnosis &amp; Treatment</a:t>
          </a:r>
          <a:endParaRPr lang="en-US" sz="2800" b="1" kern="1200" dirty="0">
            <a:latin typeface="Garamond" panose="02020404030301010803" pitchFamily="18" charset="0"/>
          </a:endParaRPr>
        </a:p>
      </dsp:txBody>
      <dsp:txXfrm>
        <a:off x="1920841" y="3574932"/>
        <a:ext cx="6223917" cy="941470"/>
      </dsp:txXfrm>
    </dsp:sp>
    <dsp:sp modelId="{068F6C16-3AA4-491F-8E8C-E82C8C8C9425}">
      <dsp:nvSpPr>
        <dsp:cNvPr id="0" name=""/>
        <dsp:cNvSpPr/>
      </dsp:nvSpPr>
      <dsp:spPr>
        <a:xfrm>
          <a:off x="6916168" y="765949"/>
          <a:ext cx="650034" cy="6500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>
            <a:latin typeface="Garamond" panose="02020404030301010803" pitchFamily="18" charset="0"/>
          </a:endParaRPr>
        </a:p>
      </dsp:txBody>
      <dsp:txXfrm>
        <a:off x="7062426" y="765949"/>
        <a:ext cx="357518" cy="489151"/>
      </dsp:txXfrm>
    </dsp:sp>
    <dsp:sp modelId="{CE42399A-8F64-4EDE-B14D-C49479C8400A}">
      <dsp:nvSpPr>
        <dsp:cNvPr id="0" name=""/>
        <dsp:cNvSpPr/>
      </dsp:nvSpPr>
      <dsp:spPr>
        <a:xfrm>
          <a:off x="7549838" y="1947829"/>
          <a:ext cx="650034" cy="6500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>
            <a:latin typeface="Garamond" panose="02020404030301010803" pitchFamily="18" charset="0"/>
          </a:endParaRPr>
        </a:p>
      </dsp:txBody>
      <dsp:txXfrm>
        <a:off x="7696096" y="1947829"/>
        <a:ext cx="357518" cy="489151"/>
      </dsp:txXfrm>
    </dsp:sp>
    <dsp:sp modelId="{7C8F56CE-7870-4A6D-92DC-4043FC4E2935}">
      <dsp:nvSpPr>
        <dsp:cNvPr id="0" name=""/>
        <dsp:cNvSpPr/>
      </dsp:nvSpPr>
      <dsp:spPr>
        <a:xfrm>
          <a:off x="8174050" y="3129710"/>
          <a:ext cx="650034" cy="6500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>
            <a:latin typeface="Garamond" panose="02020404030301010803" pitchFamily="18" charset="0"/>
          </a:endParaRPr>
        </a:p>
      </dsp:txBody>
      <dsp:txXfrm>
        <a:off x="8320308" y="3129710"/>
        <a:ext cx="357518" cy="489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8316C-C24C-4481-9F40-3CE37A0C114B}">
      <dsp:nvSpPr>
        <dsp:cNvPr id="0" name=""/>
        <dsp:cNvSpPr/>
      </dsp:nvSpPr>
      <dsp:spPr>
        <a:xfrm rot="5400000">
          <a:off x="2425795" y="374011"/>
          <a:ext cx="1591354" cy="13844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Garamond" panose="02020404030301010803" pitchFamily="18" charset="0"/>
            </a:rPr>
            <a:t>Written Exam</a:t>
          </a:r>
          <a:endParaRPr lang="en-US" sz="1600" kern="1200" dirty="0">
            <a:latin typeface="Garamond" panose="02020404030301010803" pitchFamily="18" charset="0"/>
          </a:endParaRPr>
        </a:p>
      </dsp:txBody>
      <dsp:txXfrm rot="-5400000">
        <a:off x="2744981" y="518559"/>
        <a:ext cx="952982" cy="1095382"/>
      </dsp:txXfrm>
    </dsp:sp>
    <dsp:sp modelId="{997431CA-ED64-4BCD-A45E-D0D68211284E}">
      <dsp:nvSpPr>
        <dsp:cNvPr id="0" name=""/>
        <dsp:cNvSpPr/>
      </dsp:nvSpPr>
      <dsp:spPr>
        <a:xfrm>
          <a:off x="3955723" y="588843"/>
          <a:ext cx="1775951" cy="95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C351D-286F-4AC1-9365-FA414850C5DF}">
      <dsp:nvSpPr>
        <dsp:cNvPr id="0" name=""/>
        <dsp:cNvSpPr/>
      </dsp:nvSpPr>
      <dsp:spPr>
        <a:xfrm rot="5400000">
          <a:off x="930559" y="374011"/>
          <a:ext cx="1591354" cy="13844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Garamond" panose="02020404030301010803" pitchFamily="18" charset="0"/>
            </a:rPr>
            <a:t>Training </a:t>
          </a:r>
          <a:endParaRPr lang="en-US" sz="1600" kern="1200" dirty="0">
            <a:latin typeface="Garamond" panose="02020404030301010803" pitchFamily="18" charset="0"/>
          </a:endParaRPr>
        </a:p>
      </dsp:txBody>
      <dsp:txXfrm rot="-5400000">
        <a:off x="1249745" y="518559"/>
        <a:ext cx="952982" cy="1095382"/>
      </dsp:txXfrm>
    </dsp:sp>
    <dsp:sp modelId="{BE126BA0-AF61-4366-AF4A-236889DA505D}">
      <dsp:nvSpPr>
        <dsp:cNvPr id="0" name=""/>
        <dsp:cNvSpPr/>
      </dsp:nvSpPr>
      <dsp:spPr>
        <a:xfrm rot="5400000">
          <a:off x="1675313" y="1724752"/>
          <a:ext cx="1591354" cy="13844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Garamond" panose="02020404030301010803" pitchFamily="18" charset="0"/>
            </a:rPr>
            <a:t>Practical Exam</a:t>
          </a:r>
          <a:endParaRPr lang="en-US" sz="1600" kern="1200" dirty="0">
            <a:latin typeface="Garamond" panose="02020404030301010803" pitchFamily="18" charset="0"/>
          </a:endParaRPr>
        </a:p>
      </dsp:txBody>
      <dsp:txXfrm rot="-5400000">
        <a:off x="1994499" y="1869300"/>
        <a:ext cx="952982" cy="1095382"/>
      </dsp:txXfrm>
    </dsp:sp>
    <dsp:sp modelId="{CC8F73AB-DFE9-4FEC-BA1D-229E8E60ACA1}">
      <dsp:nvSpPr>
        <dsp:cNvPr id="0" name=""/>
        <dsp:cNvSpPr/>
      </dsp:nvSpPr>
      <dsp:spPr>
        <a:xfrm>
          <a:off x="2800" y="1939585"/>
          <a:ext cx="1718662" cy="95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25D65-7C48-4135-B597-EC23FE7583A7}">
      <dsp:nvSpPr>
        <dsp:cNvPr id="0" name=""/>
        <dsp:cNvSpPr/>
      </dsp:nvSpPr>
      <dsp:spPr>
        <a:xfrm rot="5400000">
          <a:off x="3170549" y="1724752"/>
          <a:ext cx="1591354" cy="13844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Garamond" panose="02020404030301010803" pitchFamily="18" charset="0"/>
            </a:rPr>
            <a:t>Certification </a:t>
          </a:r>
          <a:endParaRPr lang="en-US" sz="1500" kern="1200" dirty="0">
            <a:latin typeface="Garamond" panose="02020404030301010803" pitchFamily="18" charset="0"/>
          </a:endParaRPr>
        </a:p>
      </dsp:txBody>
      <dsp:txXfrm rot="-5400000">
        <a:off x="3489735" y="1869300"/>
        <a:ext cx="952982" cy="1095382"/>
      </dsp:txXfrm>
    </dsp:sp>
    <dsp:sp modelId="{81A15EC1-089C-4D11-B6B0-689882BCCBC2}">
      <dsp:nvSpPr>
        <dsp:cNvPr id="0" name=""/>
        <dsp:cNvSpPr/>
      </dsp:nvSpPr>
      <dsp:spPr>
        <a:xfrm rot="5400000">
          <a:off x="2425795" y="3075493"/>
          <a:ext cx="1591354" cy="13844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Garamond" panose="02020404030301010803" pitchFamily="18" charset="0"/>
            </a:rPr>
            <a:t>Remediation</a:t>
          </a:r>
          <a:endParaRPr lang="en-US" sz="1300" kern="1200" dirty="0">
            <a:latin typeface="Garamond" panose="02020404030301010803" pitchFamily="18" charset="0"/>
          </a:endParaRPr>
        </a:p>
      </dsp:txBody>
      <dsp:txXfrm rot="-5400000">
        <a:off x="2744981" y="3220041"/>
        <a:ext cx="952982" cy="1095382"/>
      </dsp:txXfrm>
    </dsp:sp>
    <dsp:sp modelId="{C4B6BCEB-CBF2-41FD-9B35-4491851AADC1}">
      <dsp:nvSpPr>
        <dsp:cNvPr id="0" name=""/>
        <dsp:cNvSpPr/>
      </dsp:nvSpPr>
      <dsp:spPr>
        <a:xfrm>
          <a:off x="3955723" y="3290326"/>
          <a:ext cx="1775951" cy="95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5E3D0-F832-4DF6-9332-249C6F4E14A1}">
      <dsp:nvSpPr>
        <dsp:cNvPr id="0" name=""/>
        <dsp:cNvSpPr/>
      </dsp:nvSpPr>
      <dsp:spPr>
        <a:xfrm rot="5400000">
          <a:off x="930559" y="3075493"/>
          <a:ext cx="1591354" cy="13844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Garamond" panose="02020404030301010803" pitchFamily="18" charset="0"/>
            </a:rPr>
            <a:t>Recertification </a:t>
          </a:r>
          <a:endParaRPr lang="en-US" sz="1400" kern="1200" dirty="0">
            <a:latin typeface="Garamond" panose="02020404030301010803" pitchFamily="18" charset="0"/>
          </a:endParaRPr>
        </a:p>
      </dsp:txBody>
      <dsp:txXfrm rot="-5400000">
        <a:off x="1249745" y="3220041"/>
        <a:ext cx="952982" cy="1095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8F31-0026-4BD0-8365-50259BA34D0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7629-ADA6-4194-8528-F6FE33984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 2017 Zambia MOH devised</a:t>
            </a:r>
            <a:r>
              <a:rPr lang="en-US" baseline="0" dirty="0" smtClean="0"/>
              <a:t> a POC certification framework/guidelines to ensure reliability and accuracy of POC test results.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Roles and responsibilities of the different organizations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Cadre of people to  use as evaluators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Requirements for tester to be certified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Duration of certification, how often need to be certified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Remediation – if fail, a </a:t>
            </a:r>
            <a:r>
              <a:rPr lang="en-US" baseline="0" dirty="0" err="1" smtClean="0"/>
              <a:t>remedition</a:t>
            </a:r>
            <a:r>
              <a:rPr lang="en-US" baseline="0" dirty="0" smtClean="0"/>
              <a:t> plan would need to be developed and will be discussed further in this workshop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Outline  </a:t>
            </a:r>
            <a:r>
              <a:rPr lang="en-US" baseline="0" dirty="0" smtClean="0"/>
              <a:t>the circumstances for warranting </a:t>
            </a:r>
            <a:r>
              <a:rPr lang="en-US" baseline="0" dirty="0" err="1" smtClean="0"/>
              <a:t>Withdrawl</a:t>
            </a:r>
            <a:r>
              <a:rPr lang="en-US" baseline="0" dirty="0" smtClean="0"/>
              <a:t> of certification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34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3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Certification</a:t>
            </a:r>
            <a:r>
              <a:rPr lang="en-US" baseline="0" dirty="0" smtClean="0"/>
              <a:t> demonstrates initial and continued competency of testing personnel through certification and recertification.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It ensures testing personnel perform accurate and reliable testing results, diagnosis and treatment.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43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62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12192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5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8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0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8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2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62200"/>
            <a:ext cx="1219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Evaluator of HIV-RT Personnel Competency:</a:t>
            </a:r>
            <a:br>
              <a:rPr lang="en-US" dirty="0" smtClean="0"/>
            </a:br>
            <a:r>
              <a:rPr lang="en-US" dirty="0" smtClean="0"/>
              <a:t>Certification &amp; Key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4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2069" y="1375955"/>
            <a:ext cx="11521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Proctor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(</a:t>
            </a:r>
            <a:r>
              <a:rPr lang="en-US" sz="2000" i="1" dirty="0">
                <a:latin typeface="Garamond" panose="02020404030301010803" pitchFamily="18" charset="0"/>
              </a:rPr>
              <a:t>verb</a:t>
            </a:r>
            <a:r>
              <a:rPr lang="en-US" sz="2000" dirty="0">
                <a:latin typeface="Garamond" panose="02020404030301010803" pitchFamily="18" charset="0"/>
              </a:rPr>
              <a:t>) To watch examinees taking an exam in order to check that they do not cheat nor violate other exam administrative procedures (Cambridge Dictionaries) </a:t>
            </a:r>
          </a:p>
          <a:p>
            <a:r>
              <a:rPr lang="en-US" sz="2000" i="1" dirty="0">
                <a:latin typeface="Garamond" panose="02020404030301010803" pitchFamily="18" charset="0"/>
              </a:rPr>
              <a:t>(noun</a:t>
            </a:r>
            <a:r>
              <a:rPr lang="en-US" sz="2000" dirty="0">
                <a:latin typeface="Garamond" panose="02020404030301010803" pitchFamily="18" charset="0"/>
              </a:rPr>
              <a:t>) A person whose job is to watch examinees taking an exam in order to check that they do not cheat nor violate other exam administrative procedures (Cambridge Dictionaries) 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Remedial training 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- defined as training in the elementary skills that every worker must have in order to achieve basic employability.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- leads to occupational, on-the-job, or customized training that will equip the participant with specific job skills.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- Wherever practical, remedial training should be conducted concurrently </a:t>
            </a:r>
            <a:r>
              <a:rPr lang="en-US" sz="2000" dirty="0" smtClean="0">
                <a:latin typeface="Garamond" panose="02020404030301010803" pitchFamily="18" charset="0"/>
              </a:rPr>
              <a:t>with the early parts of occupational training.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Remediation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process of improving a situation or of correcting a problem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Key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6571" y="1584964"/>
            <a:ext cx="1153450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Tester </a:t>
            </a:r>
            <a:endParaRPr lang="en-US" sz="2000" b="1" dirty="0" smtClean="0">
              <a:latin typeface="Garamond" panose="02020404030301010803" pitchFamily="18" charset="0"/>
            </a:endParaRPr>
          </a:p>
          <a:p>
            <a:r>
              <a:rPr lang="en-US" sz="2000" dirty="0" smtClean="0">
                <a:latin typeface="Garamond" panose="02020404030301010803" pitchFamily="18" charset="0"/>
              </a:rPr>
              <a:t>A </a:t>
            </a:r>
            <a:r>
              <a:rPr lang="en-US" sz="2000" dirty="0">
                <a:latin typeface="Garamond" panose="02020404030301010803" pitchFamily="18" charset="0"/>
              </a:rPr>
              <a:t>person who tests something or performs testing (Merriam-Webster Dictionary) </a:t>
            </a:r>
            <a:r>
              <a:rPr lang="en-US" sz="2000" i="1" dirty="0">
                <a:latin typeface="Garamond" panose="02020404030301010803" pitchFamily="18" charset="0"/>
              </a:rPr>
              <a:t>e.g., performing point of care testing including within laboratory and non-laboratory settings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Tester </a:t>
            </a:r>
            <a:r>
              <a:rPr lang="en-US" sz="2000" b="1" dirty="0" smtClean="0">
                <a:latin typeface="Garamond" panose="02020404030301010803" pitchFamily="18" charset="0"/>
              </a:rPr>
              <a:t>Certification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procedure by which a third party gives written assurance that an individual performing point-of-care testing </a:t>
            </a:r>
            <a:r>
              <a:rPr lang="en-US" sz="2000" dirty="0" smtClean="0">
                <a:latin typeface="Garamond" panose="02020404030301010803" pitchFamily="18" charset="0"/>
              </a:rPr>
              <a:t>in </a:t>
            </a:r>
            <a:r>
              <a:rPr lang="en-US" sz="2000" dirty="0">
                <a:latin typeface="Garamond" panose="02020404030301010803" pitchFamily="18" charset="0"/>
              </a:rPr>
              <a:t>laboratory and non-laboratory </a:t>
            </a:r>
            <a:r>
              <a:rPr lang="en-US" sz="2000" dirty="0" smtClean="0">
                <a:latin typeface="Garamond" panose="02020404030301010803" pitchFamily="18" charset="0"/>
              </a:rPr>
              <a:t>settings, conforms </a:t>
            </a:r>
            <a:r>
              <a:rPr lang="en-US" sz="2000" dirty="0">
                <a:latin typeface="Garamond" panose="02020404030301010803" pitchFamily="18" charset="0"/>
              </a:rPr>
              <a:t>to </a:t>
            </a:r>
            <a:r>
              <a:rPr lang="en-US" sz="2000" dirty="0" smtClean="0">
                <a:latin typeface="Garamond" panose="02020404030301010803" pitchFamily="18" charset="0"/>
              </a:rPr>
              <a:t>specified requirements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Tester </a:t>
            </a:r>
            <a:r>
              <a:rPr lang="en-US" sz="2000" b="1" dirty="0" smtClean="0">
                <a:latin typeface="Garamond" panose="02020404030301010803" pitchFamily="18" charset="0"/>
              </a:rPr>
              <a:t>Certification </a:t>
            </a:r>
            <a:r>
              <a:rPr lang="en-US" sz="2000" b="1" dirty="0">
                <a:latin typeface="Garamond" panose="02020404030301010803" pitchFamily="18" charset="0"/>
              </a:rPr>
              <a:t>Maintenance 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process by which an individual performing HIV rapid diagnostic testing and HIV-related point-of-care testing demonstrates continuing theoretical and skills competence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Key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9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2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 smtClean="0">
                <a:latin typeface="Garamond" panose="02020404030301010803" pitchFamily="18" charset="0"/>
              </a:rPr>
              <a:t>What is context, purpose, and importance of the establishment of </a:t>
            </a:r>
            <a:r>
              <a:rPr lang="en-US" sz="3200" dirty="0">
                <a:latin typeface="Garamond" panose="02020404030301010803" pitchFamily="18" charset="0"/>
              </a:rPr>
              <a:t>national </a:t>
            </a:r>
            <a:r>
              <a:rPr lang="en-US" sz="3200" dirty="0" smtClean="0">
                <a:latin typeface="Garamond" panose="02020404030301010803" pitchFamily="18" charset="0"/>
              </a:rPr>
              <a:t>HIV-RT personnel </a:t>
            </a:r>
            <a:r>
              <a:rPr lang="en-US" sz="3200" dirty="0">
                <a:latin typeface="Garamond" panose="02020404030301010803" pitchFamily="18" charset="0"/>
              </a:rPr>
              <a:t>certification </a:t>
            </a:r>
            <a:r>
              <a:rPr lang="en-US" sz="3200" dirty="0" smtClean="0">
                <a:latin typeface="Garamond" panose="02020404030301010803" pitchFamily="18" charset="0"/>
              </a:rPr>
              <a:t>program?</a:t>
            </a:r>
            <a:endParaRPr lang="en-US" sz="3200" dirty="0">
              <a:latin typeface="Garamond" panose="02020404030301010803" pitchFamily="18" charset="0"/>
            </a:endParaRP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 smtClean="0">
                <a:latin typeface="Garamond" panose="02020404030301010803" pitchFamily="18" charset="0"/>
              </a:rPr>
              <a:t>What are some key </a:t>
            </a:r>
            <a:r>
              <a:rPr lang="en-US" sz="3200" dirty="0">
                <a:latin typeface="Garamond" panose="02020404030301010803" pitchFamily="18" charset="0"/>
              </a:rPr>
              <a:t>terminology related to </a:t>
            </a:r>
            <a:r>
              <a:rPr lang="en-US" sz="3200" dirty="0" smtClean="0">
                <a:latin typeface="Garamond" panose="02020404030301010803" pitchFamily="18" charset="0"/>
              </a:rPr>
              <a:t>HIV-RT personnel certification?</a:t>
            </a:r>
            <a:endParaRPr lang="en-US" sz="3200" dirty="0">
              <a:latin typeface="Garamond" panose="02020404030301010803" pitchFamily="18" charset="0"/>
            </a:endParaRP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 smtClean="0">
                <a:latin typeface="Garamond" panose="02020404030301010803" pitchFamily="18" charset="0"/>
              </a:rPr>
              <a:t>What are some </a:t>
            </a:r>
            <a:r>
              <a:rPr lang="en-US" sz="3200" dirty="0">
                <a:latin typeface="Garamond" panose="02020404030301010803" pitchFamily="18" charset="0"/>
              </a:rPr>
              <a:t>key definitions related to </a:t>
            </a:r>
            <a:r>
              <a:rPr lang="en-US" sz="3200" dirty="0" smtClean="0">
                <a:latin typeface="Garamond" panose="02020404030301010803" pitchFamily="18" charset="0"/>
              </a:rPr>
              <a:t>HIV-RT </a:t>
            </a:r>
            <a:r>
              <a:rPr lang="en-US" sz="3200" dirty="0">
                <a:latin typeface="Garamond" panose="02020404030301010803" pitchFamily="18" charset="0"/>
              </a:rPr>
              <a:t>personnel </a:t>
            </a:r>
            <a:r>
              <a:rPr lang="en-US" sz="3200" dirty="0" smtClean="0">
                <a:latin typeface="Garamond" panose="02020404030301010803" pitchFamily="18" charset="0"/>
              </a:rPr>
              <a:t>certification?</a:t>
            </a:r>
            <a:endParaRPr lang="en-US" sz="3200" dirty="0">
              <a:latin typeface="Garamond" panose="02020404030301010803" pitchFamily="18" charset="0"/>
            </a:endParaRPr>
          </a:p>
          <a:p>
            <a:pPr>
              <a:defRPr/>
            </a:pPr>
            <a:endParaRPr lang="en-US" sz="3600" dirty="0">
              <a:solidFill>
                <a:srgbClr val="00A0E2"/>
              </a:solidFill>
              <a:latin typeface="Trebuchet MS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sz="3600" dirty="0"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8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2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Describe </a:t>
            </a:r>
            <a:r>
              <a:rPr lang="en-US" sz="3200" dirty="0" smtClean="0">
                <a:latin typeface="Garamond" panose="02020404030301010803" pitchFamily="18" charset="0"/>
              </a:rPr>
              <a:t>the context, purpose, and importance of the establishment of </a:t>
            </a:r>
            <a:r>
              <a:rPr lang="en-US" sz="3200" dirty="0">
                <a:latin typeface="Garamond" panose="02020404030301010803" pitchFamily="18" charset="0"/>
              </a:rPr>
              <a:t>national </a:t>
            </a:r>
            <a:r>
              <a:rPr lang="en-US" sz="3200" dirty="0" smtClean="0">
                <a:latin typeface="Garamond" panose="02020404030301010803" pitchFamily="18" charset="0"/>
              </a:rPr>
              <a:t>HIV POCT certification </a:t>
            </a:r>
            <a:r>
              <a:rPr lang="en-US" sz="3200" dirty="0">
                <a:latin typeface="Garamond" panose="02020404030301010803" pitchFamily="18" charset="0"/>
              </a:rPr>
              <a:t>program</a:t>
            </a: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Discuss key terminology related to </a:t>
            </a:r>
            <a:r>
              <a:rPr lang="en-US" sz="3200" dirty="0" smtClean="0">
                <a:latin typeface="Garamond" panose="02020404030301010803" pitchFamily="18" charset="0"/>
              </a:rPr>
              <a:t>HIV-RT personnel certification</a:t>
            </a:r>
            <a:endParaRPr lang="en-US" sz="3200" dirty="0">
              <a:latin typeface="Garamond" panose="02020404030301010803" pitchFamily="18" charset="0"/>
            </a:endParaRP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Explain key definitions related to </a:t>
            </a:r>
            <a:r>
              <a:rPr lang="en-US" sz="3200" dirty="0" smtClean="0">
                <a:latin typeface="Garamond" panose="02020404030301010803" pitchFamily="18" charset="0"/>
              </a:rPr>
              <a:t>HIV-RT </a:t>
            </a:r>
            <a:r>
              <a:rPr lang="en-US" sz="3200" dirty="0">
                <a:latin typeface="Garamond" panose="02020404030301010803" pitchFamily="18" charset="0"/>
              </a:rPr>
              <a:t>personnel certification</a:t>
            </a:r>
          </a:p>
          <a:p>
            <a:pPr>
              <a:defRPr/>
            </a:pPr>
            <a:endParaRPr lang="en-US" sz="3600" dirty="0">
              <a:solidFill>
                <a:srgbClr val="00A0E2"/>
              </a:solidFill>
              <a:latin typeface="Trebuchet MS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/>
              <a:t>Learning </a:t>
            </a:r>
            <a:r>
              <a:rPr lang="en-US" dirty="0" smtClean="0">
                <a:cs typeface="Trebuchet MS" pitchFamily="34" charset="0"/>
              </a:rPr>
              <a:t>Objectives</a:t>
            </a:r>
            <a:endParaRPr lang="en-US" sz="3600" dirty="0"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8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640" y="1527974"/>
            <a:ext cx="3982719" cy="511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0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HIV-RT Personnel Certification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1894360" y="1810657"/>
          <a:ext cx="8686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56753" y="1502231"/>
            <a:ext cx="11194869" cy="45259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44ADE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Grande" charset="0"/>
              <a:buChar char="▸"/>
              <a:defRPr sz="2800" kern="1200">
                <a:ln>
                  <a:noFill/>
                </a:ln>
                <a:solidFill>
                  <a:srgbClr val="1C52A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79797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44ADE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assures others in the health care setting that they are communicating with a professional who can </a:t>
            </a: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deliver the quality of testing services</a:t>
            </a: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that their patients’ need and will </a:t>
            </a: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enhance patient safety efforts at the testing site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enhances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the </a:t>
            </a: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credibility and recognition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by </a:t>
            </a: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healthcare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professionals and the </a:t>
            </a: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public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promotes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agreement </a:t>
            </a: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on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the </a:t>
            </a: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standards for entry-level </a:t>
            </a: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competency </a:t>
            </a: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within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the profession </a:t>
            </a:r>
            <a:endParaRPr lang="en-US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cultivates sense of </a:t>
            </a: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personal achievement</a:t>
            </a:r>
          </a:p>
          <a:p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34689" y="5581198"/>
            <a:ext cx="1969179" cy="8657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39196" y="4979829"/>
            <a:ext cx="196917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8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Certification - Continued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10691647"/>
              </p:ext>
            </p:extLst>
          </p:nvPr>
        </p:nvGraphicFramePr>
        <p:xfrm>
          <a:off x="1123406" y="1810657"/>
          <a:ext cx="9457754" cy="4545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92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Terminology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608174" y="1676377"/>
            <a:ext cx="8344929" cy="4525963"/>
          </a:xfrm>
        </p:spPr>
        <p:txBody>
          <a:bodyPr>
            <a:normAutofit/>
          </a:bodyPr>
          <a:lstStyle/>
          <a:p>
            <a:pPr lvl="1">
              <a:buClr>
                <a:srgbClr val="005DAA"/>
              </a:buClr>
              <a:defRPr/>
            </a:pPr>
            <a:r>
              <a:rPr lang="en-US" dirty="0" smtClean="0"/>
              <a:t>Importance and Benefits </a:t>
            </a:r>
            <a:r>
              <a:rPr lang="en-US" dirty="0"/>
              <a:t>of u</a:t>
            </a:r>
            <a:r>
              <a:rPr lang="en-US" dirty="0" smtClean="0"/>
              <a:t>sing Standardized Terminology: </a:t>
            </a:r>
            <a:endParaRPr lang="en-US" dirty="0"/>
          </a:p>
          <a:p>
            <a:pPr lvl="2">
              <a:buClr>
                <a:srgbClr val="005DAA"/>
              </a:buClr>
              <a:defRPr/>
            </a:pPr>
            <a:r>
              <a:rPr lang="en-US" sz="2400" b="1" dirty="0"/>
              <a:t>better communication </a:t>
            </a:r>
            <a:r>
              <a:rPr lang="en-US" sz="2400" dirty="0"/>
              <a:t>among provider and other healthcare </a:t>
            </a:r>
            <a:r>
              <a:rPr lang="en-US" sz="2400" dirty="0" smtClean="0"/>
              <a:t>workers</a:t>
            </a:r>
            <a:endParaRPr lang="en-US" sz="2400" dirty="0"/>
          </a:p>
          <a:p>
            <a:pPr lvl="2">
              <a:buClr>
                <a:srgbClr val="005DAA"/>
              </a:buClr>
              <a:defRPr/>
            </a:pPr>
            <a:r>
              <a:rPr lang="en-US" sz="2400" b="1" dirty="0" smtClean="0"/>
              <a:t>improved </a:t>
            </a:r>
            <a:r>
              <a:rPr lang="en-US" sz="2400" b="1" dirty="0"/>
              <a:t>patient </a:t>
            </a:r>
            <a:r>
              <a:rPr lang="en-US" sz="2400" b="1" dirty="0" smtClean="0"/>
              <a:t>care</a:t>
            </a:r>
            <a:endParaRPr lang="en-US" sz="2400" b="1" dirty="0"/>
          </a:p>
          <a:p>
            <a:pPr lvl="2">
              <a:buClr>
                <a:srgbClr val="005DAA"/>
              </a:buClr>
              <a:defRPr/>
            </a:pPr>
            <a:r>
              <a:rPr lang="en-US" sz="2400" b="1" dirty="0"/>
              <a:t>enhanced data collection </a:t>
            </a:r>
            <a:r>
              <a:rPr lang="en-US" sz="2400" dirty="0"/>
              <a:t>to evaluate provider outcomes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400" dirty="0"/>
              <a:t>greater adherence to standards of care</a:t>
            </a:r>
          </a:p>
          <a:p>
            <a:pPr lvl="2">
              <a:buClr>
                <a:srgbClr val="005DAA"/>
              </a:buClr>
              <a:defRPr/>
            </a:pPr>
            <a:r>
              <a:rPr lang="en-US" sz="2400" dirty="0"/>
              <a:t>facilitation of assessment of tester competency.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31545893"/>
              </p:ext>
            </p:extLst>
          </p:nvPr>
        </p:nvGraphicFramePr>
        <p:xfrm>
          <a:off x="-363405" y="1522368"/>
          <a:ext cx="5734475" cy="4833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489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949" y="1373400"/>
            <a:ext cx="1131243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Assessor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Individual who performs an assessment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Assessment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systematic process of collecting and analyzing data to determine the current, historical, or projected status of an organization, person, or project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Certification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procedure by which a third party gives written assurance that a product (test results), process, or service (tester and/or site) conforms to specified </a:t>
            </a:r>
            <a:r>
              <a:rPr lang="en-US" sz="2000" dirty="0" smtClean="0">
                <a:latin typeface="Garamond" panose="02020404030301010803" pitchFamily="18" charset="0"/>
              </a:rPr>
              <a:t>requirements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Certification Body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Organizations or agencies with the authority to inspect a facility and provide written evidence of its compliance with regards to a standard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Key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5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399" y="1641190"/>
            <a:ext cx="11630297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Certification Maintenance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process by which individuals possessing a professional certification perform certain specified requirements in order to maintain their certification to demonstrate continued competence </a:t>
            </a:r>
          </a:p>
          <a:p>
            <a:endParaRPr lang="en-US" sz="2000" b="1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Competence 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demonstration of personal attributes and the demonstration of the ability to apply knowledge and skills (ISO 9000[3.1.6])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Competencies 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 set of defined behaviors that provide a structured guide enabling the identification, evaluation and development of the behaviors in individual employees</a:t>
            </a: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Competency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An ability or skill (Merriam-Webster Dictionary) 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Key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219201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8011" y="1637217"/>
            <a:ext cx="1150837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Evaluator (Practical Scenario)</a:t>
            </a:r>
            <a:endParaRPr lang="en-US" sz="2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 person whose job is to judge the quality, importance, amount, or value of something (Cambridge Dictionary) </a:t>
            </a:r>
            <a:r>
              <a:rPr lang="en-US" sz="2000" i="1" dirty="0">
                <a:latin typeface="Garamond" panose="02020404030301010803" pitchFamily="18" charset="0"/>
              </a:rPr>
              <a:t>e.g., in the setting of judging the quality of competencies in HIV-testing personnel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Examinee (Written Scenario)</a:t>
            </a:r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A person who is examined (Merriam-Webster Dictionary)</a:t>
            </a:r>
            <a:r>
              <a:rPr lang="en-US" sz="2000" i="1" dirty="0">
                <a:latin typeface="Garamond" panose="02020404030301010803" pitchFamily="18" charset="0"/>
              </a:rPr>
              <a:t> e.g., sitting for an examination to measure competencies in the subject area of HIV-testing</a:t>
            </a:r>
            <a:endParaRPr lang="en-US" sz="2000" dirty="0">
              <a:latin typeface="Garamond" panose="02020404030301010803" pitchFamily="18" charset="0"/>
            </a:endParaRPr>
          </a:p>
          <a:p>
            <a:endParaRPr lang="en-US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Personnel </a:t>
            </a:r>
          </a:p>
          <a:p>
            <a:r>
              <a:rPr lang="en-US" sz="2000" dirty="0">
                <a:latin typeface="Garamond" panose="02020404030301010803" pitchFamily="18" charset="0"/>
              </a:rPr>
              <a:t>A body of persons employed in an organization or place of work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dirty="0" smtClean="0"/>
              <a:t>Key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821</Words>
  <Application>Microsoft Office PowerPoint</Application>
  <PresentationFormat>Widescreen</PresentationFormat>
  <Paragraphs>110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Garamond</vt:lpstr>
      <vt:lpstr>Trebuchet MS</vt:lpstr>
      <vt:lpstr>Wingdings</vt:lpstr>
      <vt:lpstr>1_Office Theme</vt:lpstr>
      <vt:lpstr>Evaluator of HIV-RT Personnel Competency: Certification &amp; Key Terminology</vt:lpstr>
      <vt:lpstr>Learning Objectives</vt:lpstr>
      <vt:lpstr>Context</vt:lpstr>
      <vt:lpstr>Purpose of HIV-RT Personnel Certification</vt:lpstr>
      <vt:lpstr>Purpose of Certification - Continued</vt:lpstr>
      <vt:lpstr>Key Terminology</vt:lpstr>
      <vt:lpstr>Key Definitions</vt:lpstr>
      <vt:lpstr>Key Definitions</vt:lpstr>
      <vt:lpstr>Key Definitions</vt:lpstr>
      <vt:lpstr>Key Definitions</vt:lpstr>
      <vt:lpstr>Key Definitions</vt:lpstr>
      <vt:lpstr>Summary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Management HIV RT Certification Program Data</dc:title>
  <dc:creator>Kalou, Mireille B. (CDC/CGH/DGHT)</dc:creator>
  <cp:lastModifiedBy>Lee, Kemba (CDC/DDPHSIS/CGH/DGHT) (CTR)</cp:lastModifiedBy>
  <cp:revision>57</cp:revision>
  <dcterms:created xsi:type="dcterms:W3CDTF">2017-04-19T16:26:43Z</dcterms:created>
  <dcterms:modified xsi:type="dcterms:W3CDTF">2019-01-19T15:47:33Z</dcterms:modified>
</cp:coreProperties>
</file>